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0" r:id="rId5"/>
    <p:sldId id="258" r:id="rId6"/>
    <p:sldId id="259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512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66" autoAdjust="0"/>
    <p:restoredTop sz="94660"/>
  </p:normalViewPr>
  <p:slideViewPr>
    <p:cSldViewPr>
      <p:cViewPr varScale="1">
        <p:scale>
          <a:sx n="70" d="100"/>
          <a:sy n="70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rgbClr val="7A5128"/>
                </a:solidFill>
                <a:latin typeface="Papyrus" pitchFamily="66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5B30C-421D-45E4-B89B-C3557E84227B}" type="datetimeFigureOut">
              <a:rPr lang="en-US" smtClean="0"/>
              <a:pPr/>
              <a:t>5/9/2014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6B45-38D8-44B2-89BC-0899D46012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5B30C-421D-45E4-B89B-C3557E84227B}" type="datetimeFigureOut">
              <a:rPr lang="en-US" smtClean="0"/>
              <a:pPr/>
              <a:t>5/9/2014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6B45-38D8-44B2-89BC-0899D46012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5B30C-421D-45E4-B89B-C3557E84227B}" type="datetimeFigureOut">
              <a:rPr lang="en-US" smtClean="0"/>
              <a:pPr/>
              <a:t>5/9/2014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6B45-38D8-44B2-89BC-0899D46012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7A5128"/>
                </a:solidFill>
                <a:latin typeface="Papyrus" pitchFamily="66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Garamond" pitchFamily="18" charset="0"/>
              </a:defRPr>
            </a:lvl1pPr>
            <a:lvl2pPr>
              <a:defRPr>
                <a:latin typeface="Garamond" pitchFamily="18" charset="0"/>
              </a:defRPr>
            </a:lvl2pPr>
            <a:lvl3pPr>
              <a:defRPr>
                <a:latin typeface="Garamond" pitchFamily="18" charset="0"/>
              </a:defRPr>
            </a:lvl3pPr>
            <a:lvl4pPr>
              <a:defRPr>
                <a:latin typeface="Garamond" pitchFamily="18" charset="0"/>
              </a:defRPr>
            </a:lvl4pPr>
            <a:lvl5pPr>
              <a:defRPr>
                <a:latin typeface="Garamond" pitchFamily="18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5B30C-421D-45E4-B89B-C3557E84227B}" type="datetimeFigureOut">
              <a:rPr lang="en-US" smtClean="0"/>
              <a:pPr/>
              <a:t>5/9/2014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6B45-38D8-44B2-89BC-0899D46012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5B30C-421D-45E4-B89B-C3557E84227B}" type="datetimeFigureOut">
              <a:rPr lang="en-US" smtClean="0"/>
              <a:pPr/>
              <a:t>5/9/2014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6B45-38D8-44B2-89BC-0899D46012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5B30C-421D-45E4-B89B-C3557E84227B}" type="datetimeFigureOut">
              <a:rPr lang="en-US" smtClean="0"/>
              <a:pPr/>
              <a:t>5/9/2014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6B45-38D8-44B2-89BC-0899D46012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5B30C-421D-45E4-B89B-C3557E84227B}" type="datetimeFigureOut">
              <a:rPr lang="en-US" smtClean="0"/>
              <a:pPr/>
              <a:t>5/9/2014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6B45-38D8-44B2-89BC-0899D46012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5B30C-421D-45E4-B89B-C3557E84227B}" type="datetimeFigureOut">
              <a:rPr lang="en-US" smtClean="0"/>
              <a:pPr/>
              <a:t>5/9/2014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6B45-38D8-44B2-89BC-0899D46012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5B30C-421D-45E4-B89B-C3557E84227B}" type="datetimeFigureOut">
              <a:rPr lang="en-US" smtClean="0"/>
              <a:pPr/>
              <a:t>5/9/2014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6B45-38D8-44B2-89BC-0899D46012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5B30C-421D-45E4-B89B-C3557E84227B}" type="datetimeFigureOut">
              <a:rPr lang="en-US" smtClean="0"/>
              <a:pPr/>
              <a:t>5/9/2014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6B45-38D8-44B2-89BC-0899D46012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5B30C-421D-45E4-B89B-C3557E84227B}" type="datetimeFigureOut">
              <a:rPr lang="en-US" smtClean="0"/>
              <a:pPr/>
              <a:t>5/9/2014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6B45-38D8-44B2-89BC-0899D46012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5B30C-421D-45E4-B89B-C3557E84227B}" type="datetimeFigureOut">
              <a:rPr lang="en-US" smtClean="0"/>
              <a:pPr/>
              <a:t>5/9/2014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86B45-38D8-44B2-89BC-0899D460125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304800"/>
            <a:ext cx="7772400" cy="1470025"/>
          </a:xfrm>
        </p:spPr>
        <p:txBody>
          <a:bodyPr/>
          <a:lstStyle/>
          <a:p>
            <a:r>
              <a:rPr lang="en-US" dirty="0" smtClean="0"/>
              <a:t>Walk Two Moons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5105400"/>
            <a:ext cx="6400800" cy="1752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7A5128"/>
                </a:solidFill>
                <a:latin typeface="Papyrus" pitchFamily="66" charset="0"/>
              </a:rPr>
              <a:t>Perspective</a:t>
            </a:r>
            <a:endParaRPr lang="en-US" sz="4000" b="1" dirty="0">
              <a:solidFill>
                <a:srgbClr val="7A5128"/>
              </a:solidFill>
              <a:latin typeface="Papyrus" pitchFamily="66" charset="0"/>
            </a:endParaRPr>
          </a:p>
        </p:txBody>
      </p:sp>
      <p:pic>
        <p:nvPicPr>
          <p:cNvPr id="7172" name="Picture 4" descr="https://gs1.wac.edgecastcdn.net/8019B6/data.tumblr.com/2c81c90e60725db46b57355d054e221e/tumblr_mksy0pTgv21qfly6ko1_5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1447800"/>
            <a:ext cx="4762500" cy="34099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Perspective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When Sal visits Mount Rushmore in Walk Two Moons, she thinks about the local Indians’ perspective: “I’ve got nothing against the presidents, but you’d think the Sioux would be mighty sad to have those white faces carved into their sacred hill” (p. 179). </a:t>
            </a:r>
            <a:endParaRPr lang="en-US" dirty="0" smtClean="0"/>
          </a:p>
          <a:p>
            <a:r>
              <a:rPr lang="en-US" dirty="0" smtClean="0"/>
              <a:t>Students will research the history </a:t>
            </a:r>
            <a:r>
              <a:rPr lang="en-US" dirty="0"/>
              <a:t>of Mount </a:t>
            </a:r>
            <a:r>
              <a:rPr lang="en-US" dirty="0" smtClean="0"/>
              <a:t>Rushmore and the Crazy Horse Memorial and </a:t>
            </a:r>
            <a:r>
              <a:rPr lang="en-US" dirty="0" smtClean="0"/>
              <a:t>present </a:t>
            </a:r>
            <a:r>
              <a:rPr lang="en-US" dirty="0"/>
              <a:t>the points of view of the </a:t>
            </a:r>
            <a:r>
              <a:rPr lang="en-US" dirty="0" smtClean="0"/>
              <a:t>different </a:t>
            </a:r>
            <a:r>
              <a:rPr lang="en-US" dirty="0"/>
              <a:t>groups who </a:t>
            </a:r>
            <a:r>
              <a:rPr lang="en-US" dirty="0" smtClean="0"/>
              <a:t>are </a:t>
            </a:r>
            <a:r>
              <a:rPr lang="en-US" dirty="0"/>
              <a:t>connected to the </a:t>
            </a:r>
            <a:r>
              <a:rPr lang="en-US" dirty="0" smtClean="0"/>
              <a:t>land.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Possible </a:t>
            </a:r>
            <a:r>
              <a:rPr lang="en-US" dirty="0" smtClean="0"/>
              <a:t>Guiding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Who originally lived </a:t>
            </a:r>
            <a:r>
              <a:rPr lang="en-US" dirty="0" smtClean="0"/>
              <a:t>on </a:t>
            </a:r>
            <a:r>
              <a:rPr lang="en-US" dirty="0" smtClean="0"/>
              <a:t>the lands occupied by Mt. Rushmore?</a:t>
            </a:r>
          </a:p>
          <a:p>
            <a:r>
              <a:rPr lang="en-US" dirty="0" smtClean="0"/>
              <a:t>What happened to them? </a:t>
            </a:r>
          </a:p>
          <a:p>
            <a:r>
              <a:rPr lang="en-US" dirty="0" smtClean="0"/>
              <a:t>Who are the presidents portrayed on Mt. Rushmore? </a:t>
            </a:r>
          </a:p>
          <a:p>
            <a:r>
              <a:rPr lang="en-US" dirty="0" smtClean="0"/>
              <a:t>What were the policies of these presidents </a:t>
            </a:r>
            <a:r>
              <a:rPr lang="en-US" dirty="0" smtClean="0"/>
              <a:t>towards </a:t>
            </a:r>
            <a:r>
              <a:rPr lang="en-US" dirty="0" smtClean="0"/>
              <a:t>Native Americans?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Guiding </a:t>
            </a:r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Why was Mt. Rushmore carved? What does it represent?</a:t>
            </a:r>
          </a:p>
          <a:p>
            <a:r>
              <a:rPr lang="en-US" dirty="0" smtClean="0"/>
              <a:t>What did it take to make Mt. Rushmore a reality? </a:t>
            </a:r>
          </a:p>
          <a:p>
            <a:r>
              <a:rPr lang="en-US" dirty="0" smtClean="0"/>
              <a:t>Why was the Crazy Horse Memorial started? What does it represent? </a:t>
            </a:r>
          </a:p>
          <a:p>
            <a:r>
              <a:rPr lang="en-US" dirty="0" smtClean="0"/>
              <a:t>Do </a:t>
            </a:r>
            <a:r>
              <a:rPr lang="en-US" dirty="0" smtClean="0"/>
              <a:t>Native </a:t>
            </a:r>
            <a:r>
              <a:rPr lang="en-US" dirty="0" smtClean="0"/>
              <a:t>Americans want the Crazy </a:t>
            </a:r>
            <a:r>
              <a:rPr lang="en-US" dirty="0"/>
              <a:t>H</a:t>
            </a:r>
            <a:r>
              <a:rPr lang="en-US" dirty="0" smtClean="0"/>
              <a:t>orse </a:t>
            </a:r>
            <a:r>
              <a:rPr lang="en-US" dirty="0"/>
              <a:t>M</a:t>
            </a:r>
            <a:r>
              <a:rPr lang="en-US" dirty="0" smtClean="0"/>
              <a:t>emorial? </a:t>
            </a:r>
          </a:p>
          <a:p>
            <a:r>
              <a:rPr lang="en-US" dirty="0" smtClean="0"/>
              <a:t>Why </a:t>
            </a:r>
            <a:r>
              <a:rPr lang="en-US" dirty="0" smtClean="0"/>
              <a:t>isn’t the Crazy Horse Memorial </a:t>
            </a:r>
            <a:r>
              <a:rPr lang="en-US" dirty="0" smtClean="0"/>
              <a:t>completed? </a:t>
            </a: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Investigate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525963"/>
          </a:xfrm>
        </p:spPr>
        <p:txBody>
          <a:bodyPr/>
          <a:lstStyle/>
          <a:p>
            <a:r>
              <a:rPr lang="en-US" dirty="0" smtClean="0"/>
              <a:t>Students will look at the resources provided on the teacher website, </a:t>
            </a:r>
            <a:r>
              <a:rPr lang="en-US" dirty="0" smtClean="0"/>
              <a:t>links </a:t>
            </a:r>
            <a:r>
              <a:rPr lang="en-US" dirty="0" smtClean="0"/>
              <a:t>and videos. </a:t>
            </a:r>
          </a:p>
          <a:p>
            <a:r>
              <a:rPr lang="en-US" dirty="0" smtClean="0"/>
              <a:t>Students will be assigned a group associated with the Black Hills to continue their research. </a:t>
            </a:r>
          </a:p>
          <a:p>
            <a:r>
              <a:rPr lang="en-US" dirty="0" smtClean="0"/>
              <a:t>Students will present the perspective of their group to the class. </a:t>
            </a:r>
          </a:p>
        </p:txBody>
      </p:sp>
      <p:pic>
        <p:nvPicPr>
          <p:cNvPr id="4" name="Picture 3" descr="sd,-black-hills-3,-courtesy-south-dakota-touris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4267200"/>
            <a:ext cx="5867400" cy="23812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Perspectives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Native </a:t>
            </a:r>
            <a:r>
              <a:rPr lang="en-US" dirty="0" smtClean="0"/>
              <a:t>American tribes living </a:t>
            </a:r>
            <a:r>
              <a:rPr lang="en-US" dirty="0" smtClean="0"/>
              <a:t>on the land in the 1800s</a:t>
            </a:r>
            <a:endParaRPr lang="en-US" dirty="0" smtClean="0"/>
          </a:p>
          <a:p>
            <a:r>
              <a:rPr lang="en-US" dirty="0" smtClean="0"/>
              <a:t>Rushmore </a:t>
            </a:r>
            <a:r>
              <a:rPr lang="en-US" dirty="0" smtClean="0"/>
              <a:t>Creators – The </a:t>
            </a:r>
            <a:r>
              <a:rPr lang="en-US" dirty="0" err="1" smtClean="0"/>
              <a:t>Borglums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>Rushmore </a:t>
            </a:r>
            <a:r>
              <a:rPr lang="en-US" dirty="0" smtClean="0"/>
              <a:t>Laborers</a:t>
            </a:r>
            <a:endParaRPr lang="en-US" dirty="0" smtClean="0"/>
          </a:p>
          <a:p>
            <a:r>
              <a:rPr lang="en-US" dirty="0" smtClean="0"/>
              <a:t>Crazy Horse </a:t>
            </a:r>
            <a:r>
              <a:rPr lang="en-US" dirty="0" smtClean="0"/>
              <a:t>Sculptor</a:t>
            </a:r>
            <a:endParaRPr lang="en-US" dirty="0" smtClean="0"/>
          </a:p>
          <a:p>
            <a:r>
              <a:rPr lang="en-US" dirty="0" smtClean="0"/>
              <a:t>Crazy Horse’s </a:t>
            </a:r>
            <a:r>
              <a:rPr lang="en-US" dirty="0" smtClean="0"/>
              <a:t>Descendants</a:t>
            </a:r>
            <a:endParaRPr lang="en-US" dirty="0" smtClean="0"/>
          </a:p>
          <a:p>
            <a:r>
              <a:rPr lang="en-US" dirty="0" smtClean="0"/>
              <a:t>Tourist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2050" name="Picture 2" descr="http://images.nationalgeographic.com/wpf/media-live/photos/000/643/cache/mount-rushmore-construction-nose_64397_600x45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62600" y="3505199"/>
            <a:ext cx="2819400" cy="31240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Personal Perspective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After the class has presented and discussed the different perspectives, they will develop their own perspective in the form of a thesis statement. </a:t>
            </a:r>
          </a:p>
          <a:p>
            <a:r>
              <a:rPr lang="en-US" dirty="0" smtClean="0"/>
              <a:t>The students will write a five paragraph essay supporting their view point.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295</Words>
  <Application>Microsoft Office PowerPoint</Application>
  <PresentationFormat>On-screen Show (4:3)</PresentationFormat>
  <Paragraphs>30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Walk Two Moons </vt:lpstr>
      <vt:lpstr>Perspective</vt:lpstr>
      <vt:lpstr>Possible Guiding Questions</vt:lpstr>
      <vt:lpstr>Possible Guiding Questions</vt:lpstr>
      <vt:lpstr>Investigate</vt:lpstr>
      <vt:lpstr>Perspectives</vt:lpstr>
      <vt:lpstr>Personal Perspective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Walk Two Moons </dc:title>
  <dc:creator>iamstarstuff</dc:creator>
  <cp:lastModifiedBy>iamstarstuff</cp:lastModifiedBy>
  <cp:revision>4</cp:revision>
  <dcterms:created xsi:type="dcterms:W3CDTF">2014-05-09T08:33:28Z</dcterms:created>
  <dcterms:modified xsi:type="dcterms:W3CDTF">2014-05-09T23:13:14Z</dcterms:modified>
</cp:coreProperties>
</file>